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Amatic SC"/>
      <p:regular r:id="rId33"/>
      <p:bold r:id="rId34"/>
    </p:embeddedFont>
    <p:embeddedFont>
      <p:font typeface="Maven Pro"/>
      <p:regular r:id="rId35"/>
      <p:bold r:id="rId36"/>
    </p:embeddedFont>
    <p:embeddedFont>
      <p:font typeface="Source Code Pro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AmaticSC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35" Type="http://schemas.openxmlformats.org/officeDocument/2006/relationships/font" Target="fonts/MavenPro-regular.fntdata"/><Relationship Id="rId12" Type="http://schemas.openxmlformats.org/officeDocument/2006/relationships/slide" Target="slides/slide7.xml"/><Relationship Id="rId34" Type="http://schemas.openxmlformats.org/officeDocument/2006/relationships/font" Target="fonts/AmaticSC-bold.fntdata"/><Relationship Id="rId15" Type="http://schemas.openxmlformats.org/officeDocument/2006/relationships/slide" Target="slides/slide10.xml"/><Relationship Id="rId37" Type="http://schemas.openxmlformats.org/officeDocument/2006/relationships/font" Target="fonts/SourceCodePro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MavenPro-bold.fntdata"/><Relationship Id="rId17" Type="http://schemas.openxmlformats.org/officeDocument/2006/relationships/slide" Target="slides/slide12.xml"/><Relationship Id="rId39" Type="http://schemas.openxmlformats.org/officeDocument/2006/relationships/font" Target="fonts/SourceCodeProSemiBold-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10140678e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10140678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10140678e_0_6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10140678e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10140678e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510140678e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10140678e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10140678e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10140678e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10140678e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10140678e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510140678e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10140678e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510140678e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13d7b24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513d7b24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10140678e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10140678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10140678e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1014067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10140678e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10140678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10140678e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10140678e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10140678e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10140678e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10140678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10140678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10140678e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10140678e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Votre entreprise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186850" y="3596300"/>
            <a:ext cx="6421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521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fr" sz="3937">
                <a:latin typeface="Amatic SC"/>
                <a:ea typeface="Amatic SC"/>
                <a:cs typeface="Amatic SC"/>
                <a:sym typeface="Amatic SC"/>
              </a:rPr>
              <a:t>Analysez des donn</a:t>
            </a:r>
            <a:r>
              <a:rPr b="1" lang="fr" sz="3937">
                <a:latin typeface="Amatic SC"/>
                <a:ea typeface="Amatic SC"/>
                <a:cs typeface="Amatic SC"/>
                <a:sym typeface="Amatic SC"/>
              </a:rPr>
              <a:t>ées de systèmes éducatifs</a:t>
            </a:r>
            <a:endParaRPr b="1" sz="3462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0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40095"/>
            <a:ext cx="9143998" cy="362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652">
                <a:latin typeface="Nunito"/>
                <a:ea typeface="Nunito"/>
                <a:cs typeface="Nunito"/>
                <a:sym typeface="Nunito"/>
              </a:rPr>
              <a:t>Conclusions et Réponses stratégiques </a:t>
            </a:r>
            <a:endParaRPr i="1" sz="7200"/>
          </a:p>
        </p:txBody>
      </p:sp>
      <p:sp>
        <p:nvSpPr>
          <p:cNvPr id="337" name="Google Shape;337;p22"/>
          <p:cNvSpPr txBox="1"/>
          <p:nvPr>
            <p:ph idx="1" type="body"/>
          </p:nvPr>
        </p:nvSpPr>
        <p:spPr>
          <a:xfrm>
            <a:off x="196700" y="1357175"/>
            <a:ext cx="85068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987"/>
              <a:t># </a:t>
            </a:r>
            <a:r>
              <a:rPr b="1" i="1" lang="fr" sz="2987"/>
              <a:t>En regardant</a:t>
            </a:r>
            <a:r>
              <a:rPr b="1" i="1" lang="fr" sz="2987"/>
              <a:t> ces trois indicateurs ,ce jeu de </a:t>
            </a:r>
            <a:r>
              <a:rPr b="1" i="1" lang="fr" sz="2987"/>
              <a:t>données</a:t>
            </a:r>
            <a:r>
              <a:rPr b="1" i="1" lang="fr" sz="2987"/>
              <a:t> peut informer les décisions d'ouverture vers de nouveaux pays. :</a:t>
            </a:r>
            <a:endParaRPr b="1" i="1" sz="2987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987"/>
              <a:t># Sud Afrique,  </a:t>
            </a:r>
            <a:r>
              <a:rPr b="1" i="1" lang="fr" sz="2987"/>
              <a:t>Brésil</a:t>
            </a:r>
            <a:r>
              <a:rPr b="1" i="1" lang="fr" sz="2987"/>
              <a:t>  et </a:t>
            </a:r>
            <a:r>
              <a:rPr b="1" i="1" lang="fr" sz="2987"/>
              <a:t>Turquie</a:t>
            </a:r>
            <a:r>
              <a:rPr b="1" i="1" lang="fr" sz="2987"/>
              <a:t> .</a:t>
            </a:r>
            <a:endParaRPr b="1" i="1" sz="2987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987"/>
              <a:t>pour vérifier cette constatation on utilise 3 indicateurs :</a:t>
            </a:r>
            <a:endParaRPr b="1" i="1" sz="2987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987"/>
              <a:t># SE.SEC.TCAQ.ZS : Taux de transition du secondaire à l'enseignement supérieur</a:t>
            </a:r>
            <a:endParaRPr b="1" i="1" sz="2987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987"/>
              <a:t># SE.SEC.ENRR : Taux de scolarisation brut au niveau secondaire</a:t>
            </a:r>
            <a:endParaRPr b="1" i="1" sz="2987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987"/>
              <a:t># SE.SEC.CMPT.LO.ZS : Taux d'achèvement de l'enseignement secondaire.</a:t>
            </a:r>
            <a:endParaRPr b="1" i="1" sz="2987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987"/>
              <a:t># SE.PRM.CMPT.ZS Taux d'achèvement de l'enseignement primaire</a:t>
            </a:r>
            <a:endParaRPr b="1" i="1" sz="2987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987"/>
              <a:t>Les</a:t>
            </a:r>
            <a:r>
              <a:rPr b="1" i="1" lang="fr" sz="2987"/>
              <a:t> pays sont toujours sur la </a:t>
            </a:r>
            <a:r>
              <a:rPr b="1" i="1" lang="fr" sz="2987"/>
              <a:t>catégorie</a:t>
            </a:r>
            <a:r>
              <a:rPr b="1" i="1" lang="fr" sz="2987"/>
              <a:t> A /B .</a:t>
            </a:r>
            <a:endParaRPr sz="1384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52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52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652">
                <a:latin typeface="Nunito"/>
                <a:ea typeface="Nunito"/>
                <a:cs typeface="Nunito"/>
                <a:sym typeface="Nunito"/>
              </a:rPr>
              <a:t>Démo et Débriefing</a:t>
            </a:r>
            <a:endParaRPr i="1" sz="2652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77" y="0"/>
            <a:ext cx="86882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01" y="0"/>
            <a:ext cx="79537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44" y="0"/>
            <a:ext cx="80615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/>
          <p:nvPr>
            <p:ph type="title"/>
          </p:nvPr>
        </p:nvSpPr>
        <p:spPr>
          <a:xfrm>
            <a:off x="490250" y="526350"/>
            <a:ext cx="7228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vérifier en profondeur notre choix ,j ‘ai programmé un notebook par indicateur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>
            <p:ph type="title"/>
          </p:nvPr>
        </p:nvSpPr>
        <p:spPr>
          <a:xfrm>
            <a:off x="747800" y="106375"/>
            <a:ext cx="58578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1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41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Internet dans le monde</a:t>
            </a:r>
            <a:endParaRPr b="0" sz="41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0"/>
          <p:cNvSpPr txBox="1"/>
          <p:nvPr/>
        </p:nvSpPr>
        <p:spPr>
          <a:xfrm>
            <a:off x="2466975" y="342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0100"/>
            <a:ext cx="9143999" cy="434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987">
                <a:latin typeface="Nunito"/>
                <a:ea typeface="Nunito"/>
                <a:cs typeface="Nunito"/>
                <a:sym typeface="Nunito"/>
              </a:rPr>
              <a:t> Sud Afrique,  Brazil  et Turkey</a:t>
            </a:r>
            <a:endParaRPr sz="3600"/>
          </a:p>
        </p:txBody>
      </p:sp>
      <p:sp>
        <p:nvSpPr>
          <p:cNvPr id="394" name="Google Shape;394;p31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5" name="Google Shape;395;p31"/>
          <p:cNvSpPr txBox="1"/>
          <p:nvPr>
            <p:ph idx="1" type="body"/>
          </p:nvPr>
        </p:nvSpPr>
        <p:spPr>
          <a:xfrm>
            <a:off x="4877475" y="25035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6" name="Google Shape;396;p31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Homme en plein saut dans un skatepark californien" id="397" name="Google Shape;397;p31"/>
          <p:cNvPicPr preferRelativeResize="0"/>
          <p:nvPr/>
        </p:nvPicPr>
        <p:blipFill rotWithShape="1">
          <a:blip r:embed="rId3">
            <a:alphaModFix/>
          </a:blip>
          <a:srcRect b="0" l="0" r="41127" t="0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Mission 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311700" y="1228675"/>
            <a:ext cx="8520600" cy="3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Je suis  Data Scientist dans une start-up de la EdTech, nommée academy, qui propose des contenus de formation en ligne pour un public de niveau lycée et université.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/>
              <a:t>L’ </a:t>
            </a:r>
            <a:r>
              <a:rPr lang="fr" sz="1300"/>
              <a:t>objectif est de déterminer</a:t>
            </a:r>
            <a:r>
              <a:rPr lang="fr" sz="1300"/>
              <a:t> si ce jeu de données peut informer les décisions d'ouverture vers de nouveaux pays :</a:t>
            </a:r>
            <a:endParaRPr sz="13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271A38"/>
              </a:buClr>
              <a:buSzPts val="1000"/>
              <a:buChar char="●"/>
            </a:pPr>
            <a:r>
              <a:rPr lang="fr" sz="1300"/>
              <a:t>Valider la qualité de ce jeu de données (comporte-t-il beaucoup de données manquantes, dupliquées ?)</a:t>
            </a:r>
            <a:endParaRPr sz="13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ts val="1000"/>
              <a:buChar char="●"/>
            </a:pPr>
            <a:r>
              <a:rPr lang="fr" sz="1300"/>
              <a:t>Décrire les informations contenues dans le jeu de données (nombre de colonnes ? nombre de lignes ?)</a:t>
            </a:r>
            <a:endParaRPr sz="13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ts val="1000"/>
              <a:buChar char="●"/>
            </a:pPr>
            <a:r>
              <a:rPr lang="fr" sz="1300"/>
              <a:t>Sélectionner les informations qui semblent pertinentes pour répondre à la problématique (quelles sont les colonnes contenant des informations qui peuvent être utiles pour répondre à la problématique de l’entreprise ?)</a:t>
            </a:r>
            <a:endParaRPr sz="13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ts val="1000"/>
              <a:buChar char="●"/>
            </a:pPr>
            <a:r>
              <a:rPr lang="fr" sz="1300"/>
              <a:t>Déterminer des ordres de grandeurs des indicateurs statistiques classiques pour les différentes zones géographiques et pays du monde (moyenne/médiane/écart-type par pays et par continent ou bloc géographique)</a:t>
            </a:r>
            <a:endParaRPr sz="1000">
              <a:solidFill>
                <a:srgbClr val="271A38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271A38"/>
              </a:solidFill>
              <a:highlight>
                <a:srgbClr val="F5F5F5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271A38"/>
                </a:solidFill>
                <a:highlight>
                  <a:srgbClr val="FFFFFF"/>
                </a:highlight>
              </a:rPr>
              <a:t>Sommaire</a:t>
            </a:r>
            <a:endParaRPr i="1" sz="7200"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478875" y="1258175"/>
            <a:ext cx="85206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271A38"/>
              </a:solidFill>
              <a:highlight>
                <a:srgbClr val="FFFFFF"/>
              </a:highlight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271A38"/>
              </a:solidFill>
              <a:highlight>
                <a:srgbClr val="FFFFFF"/>
              </a:highlight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364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15080"/>
              <a:buFont typeface="Source Code Pro SemiBold"/>
              <a:buAutoNum type="romanUcPeriod"/>
            </a:pPr>
            <a:r>
              <a:rPr b="1" i="1" lang="fr" sz="2652"/>
              <a:t>L</a:t>
            </a:r>
            <a:r>
              <a:rPr b="1" i="1" lang="fr" sz="2652"/>
              <a:t>a problématique et présentation du jeu de données</a:t>
            </a:r>
            <a:endParaRPr b="1" i="1" sz="265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5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52"/>
          </a:p>
          <a:p>
            <a:pPr indent="-364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15080"/>
              <a:buFont typeface="Source Code Pro SemiBold"/>
              <a:buAutoNum type="romanUcPeriod"/>
            </a:pPr>
            <a:r>
              <a:rPr b="1" i="1" lang="fr" sz="2652"/>
              <a:t> Présentation de l’analyse pré-exploratoire du jeu de données</a:t>
            </a:r>
            <a:endParaRPr b="1" i="1" sz="265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52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52"/>
          </a:p>
          <a:p>
            <a:pPr indent="-364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15080"/>
              <a:buFont typeface="Source Code Pro SemiBold"/>
              <a:buAutoNum type="romanUcPeriod"/>
            </a:pPr>
            <a:r>
              <a:rPr b="1" i="1" lang="fr" sz="2652"/>
              <a:t>Conclusions et Réponses stratégiques </a:t>
            </a:r>
            <a:endParaRPr b="1" i="1" sz="265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5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52"/>
          </a:p>
          <a:p>
            <a:pPr indent="-3642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15080"/>
              <a:buFont typeface="Source Code Pro SemiBold"/>
              <a:buAutoNum type="romanUcPeriod"/>
            </a:pPr>
            <a:r>
              <a:rPr b="1" i="1" lang="fr" sz="2652"/>
              <a:t>Démo et Débriefing</a:t>
            </a:r>
            <a:endParaRPr b="1" i="1" sz="265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65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271A38"/>
              </a:solidFill>
              <a:highlight>
                <a:srgbClr val="FFFFFF"/>
              </a:highlight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271A38"/>
              </a:solidFill>
              <a:highlight>
                <a:srgbClr val="FFFFFF"/>
              </a:highlight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indent="-233044" lvl="1" marL="9144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Source Code Pro SemiBold"/>
              <a:buChar char="○"/>
            </a:pPr>
            <a:r>
              <a:t/>
            </a:r>
            <a:endParaRPr sz="100">
              <a:solidFill>
                <a:srgbClr val="271A38"/>
              </a:solidFill>
              <a:highlight>
                <a:srgbClr val="F5F5F5"/>
              </a:highlight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271A38"/>
                </a:solidFill>
                <a:highlight>
                  <a:srgbClr val="FFFFFF"/>
                </a:highlight>
              </a:rPr>
              <a:t>la problématique et présentation du jeu de données</a:t>
            </a:r>
            <a:r>
              <a:rPr b="0" i="1" lang="fr">
                <a:solidFill>
                  <a:srgbClr val="271A38"/>
                </a:solidFill>
                <a:highlight>
                  <a:srgbClr val="FFFFFF"/>
                </a:highlight>
              </a:rPr>
              <a:t> </a:t>
            </a:r>
            <a:endParaRPr i="1" sz="7200"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245875" y="1990050"/>
            <a:ext cx="8831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Char char="●"/>
            </a:pP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Les </a:t>
            </a: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données</a:t>
            </a: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 sont </a:t>
            </a: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groupées</a:t>
            </a: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 par </a:t>
            </a:r>
            <a:r>
              <a:rPr lang="fr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Faits (EdStatsData)</a:t>
            </a: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et dimensions (EdStatsCountry…</a:t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9085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Char char="●"/>
            </a:pP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Nettoyez votre jeu de données : </a:t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9085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Char char="●"/>
            </a:pP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Filtrer les colonnes ayant des valeurs inférieures à la moyenne des valeurs manquantes : ['Country Name', 'Country Code', 'Indicator Name', 'Indicator Code', '2000', '2005', '2006', '2007', '2008', '2009', '2010', '2011', '2012', '2013', 'NB_NAN']</a:t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9085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Char char="●"/>
            </a:pP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Filtrer les colonnes ayant des valeurs inférieures à la moyenne des valeurs manquantes :</a:t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9085" lvl="1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Char char="○"/>
            </a:pP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Grouper par pays pour savoir la qualité des données par pays</a:t>
            </a:r>
            <a:endParaRPr sz="1050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9085" lvl="1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Char char="○"/>
            </a:pP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Grouper par indicateurs pour savoir la qualité des données par indicateur</a:t>
            </a:r>
            <a:endParaRPr sz="1050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908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Char char="●"/>
            </a:pP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Faire un zoom out/in  regroupement par région :</a:t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9085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Char char="●"/>
            </a:pP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# Calcul de la moyenne entre les années  par ligne: df['moyennes'] = df[colonnes_numeriques].mean(axis=1)</a:t>
            </a:r>
            <a:endParaRPr sz="1050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9085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Char char="●"/>
            </a:pPr>
            <a:r>
              <a:rPr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# Calcul de la moyenne par région : df=df.groupby(['Region', 'Indicator Code', 'Indicator Name'])['moyennes'].mean()</a:t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652">
                <a:latin typeface="Nunito"/>
                <a:ea typeface="Nunito"/>
                <a:cs typeface="Nunito"/>
                <a:sym typeface="Nunito"/>
              </a:rPr>
              <a:t>Présentation de l’analyse pré-exploratoire du jeu de données</a:t>
            </a:r>
            <a:endParaRPr i="1" sz="2652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71A38"/>
              </a:solidFill>
              <a:highlight>
                <a:srgbClr val="FFFFFF"/>
              </a:highlight>
            </a:endParaRPr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Les données sont en fonction de plusieurs variables : </a:t>
            </a:r>
            <a:endParaRPr b="1" sz="1520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9080" lvl="0" marL="457200" rtl="0" algn="l">
              <a:spcBef>
                <a:spcPts val="1200"/>
              </a:spcBef>
              <a:spcAft>
                <a:spcPts val="0"/>
              </a:spcAft>
              <a:buClr>
                <a:srgbClr val="271A38"/>
              </a:buClr>
              <a:buSzPct val="78947"/>
              <a:buFont typeface="Arial"/>
              <a:buAutoNum type="alphaUcPeriod"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en fonction de l ‘année </a:t>
            </a:r>
            <a:endParaRPr b="1" sz="1520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9080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78947"/>
              <a:buFont typeface="Arial"/>
              <a:buAutoNum type="alphaUcPeriod"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en fonction de pays /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région</a:t>
            </a:r>
            <a:endParaRPr b="1" sz="1520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9080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78947"/>
              <a:buFont typeface="Arial"/>
              <a:buAutoNum type="alphaUcPeriod"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en fonction de l ‘indicateur .</a:t>
            </a:r>
            <a:endParaRPr b="1" sz="1520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b="1" i="1" lang="fr" sz="2020" u="sng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démarche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est :</a:t>
            </a:r>
            <a:endParaRPr b="1" sz="1520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6895" lvl="0" marL="457200" rtl="0" algn="l">
              <a:spcBef>
                <a:spcPts val="1200"/>
              </a:spcBef>
              <a:spcAft>
                <a:spcPts val="0"/>
              </a:spcAft>
              <a:buClr>
                <a:srgbClr val="271A38"/>
              </a:buClr>
              <a:buSzPct val="99190"/>
              <a:buFont typeface="Arial"/>
              <a:buAutoNum type="arabicPeriod"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Choisir les bonnes années (nombre de valeurs manquantes &lt; moy des valeurs null)</a:t>
            </a:r>
            <a:endParaRPr b="1" sz="1520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6895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99190"/>
              <a:buFont typeface="Arial"/>
              <a:buAutoNum type="arabicPeriod"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Calculer  la moyenne  entre les années </a:t>
            </a:r>
            <a:endParaRPr b="1" sz="1520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6895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99190"/>
              <a:buFont typeface="Arial"/>
              <a:buAutoNum type="arabicPeriod"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Calculer la moyenne des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indicateurs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groupés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par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région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.</a:t>
            </a:r>
            <a:endParaRPr b="1" sz="1520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→ Fonction d ‘une seul variable indicateur → </a:t>
            </a:r>
            <a:r>
              <a:rPr b="1" i="1" lang="fr" sz="1520" u="sng">
                <a:solidFill>
                  <a:srgbClr val="CC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vision High Level</a:t>
            </a:r>
            <a:endParaRPr b="1" i="1" sz="1520" u="sng">
              <a:solidFill>
                <a:srgbClr val="CC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7208" lvl="0" marL="457200" rtl="0" algn="l">
              <a:spcBef>
                <a:spcPts val="120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AutoNum type="arabicPeriod" startAt="4"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escendre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par la suite en fixant un indicateur vers le niveau par  pays → on dessine la cartographie de l ‘indicateur dans le monde .On utilise le scoring par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catégorie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:  percentiles = df[column_name].quantile([0.25, 0.5, 0.75])</a:t>
            </a:r>
            <a:endParaRPr b="1" sz="1520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7208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AutoNum type="arabicPeriod" startAt="4"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Descendre niveau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années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(Temps ) ,pour voir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l'évolution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de cet indicateur (monté ou descente ).</a:t>
            </a:r>
            <a:endParaRPr b="1" sz="1520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7208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AutoNum type="arabicPeriod" startAt="4"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Une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fois qu'on a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choisi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un pays comme le Brésil , on cherche dans la cartographie les pays qui sont dans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 même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groupe A dans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différentes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régions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notamment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Afrique du sud et </a:t>
            </a: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Turquie.</a:t>
            </a:r>
            <a:endParaRPr b="1" sz="1520">
              <a:solidFill>
                <a:srgbClr val="271A38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7208" lvl="0" marL="457200" rtl="0" algn="l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ct val="100000"/>
              <a:buFont typeface="Arial"/>
              <a:buAutoNum type="arabicPeriod" startAt="4"/>
            </a:pPr>
            <a:r>
              <a:rPr b="1" lang="fr" sz="1520">
                <a:solidFill>
                  <a:srgbClr val="271A38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Illustrer  notre modèle (appartenance de ces pays dans la même catégorie A sur plusieurs indicateurs dans le contexte de l ‘éducation )   par d ‘autres indicateurs .</a:t>
            </a:r>
            <a:endParaRPr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179975" y="665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Visualizer</a:t>
            </a:r>
            <a:r>
              <a:rPr lang="fr"/>
              <a:t> les indicateurs par </a:t>
            </a:r>
            <a:r>
              <a:rPr lang="fr"/>
              <a:t>Région</a:t>
            </a:r>
            <a:endParaRPr/>
          </a:p>
        </p:txBody>
      </p:sp>
      <p:sp>
        <p:nvSpPr>
          <p:cNvPr id="309" name="Google Shape;309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3025"/>
            <a:ext cx="9144000" cy="380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## NY.GDP.MKTP.CD :</a:t>
            </a:r>
            <a:endParaRPr i="1"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la valeur totale de la production économique d'un pays sur une année donnée, exprimée en dollars américains courants.</a:t>
            </a:r>
            <a:endParaRPr i="1" sz="1050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316" name="Google Shape;316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75" y="1711225"/>
            <a:ext cx="8231575" cy="35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1234975" y="840447"/>
            <a:ext cx="70305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## SE.ADT.1524.LT.ZS  :</a:t>
            </a:r>
            <a:endParaRPr i="1"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l'indicateur "Taux de scolarisation net, niveau secondaire, femmes (% de la tranche d'âge officielle</a:t>
            </a:r>
            <a:r>
              <a:rPr i="1"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)".</a:t>
            </a:r>
            <a:endParaRPr i="1" sz="1050"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323" name="Google Shape;323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3873"/>
            <a:ext cx="9143999" cy="31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## SL.UEM.TOTL.ZS :</a:t>
            </a:r>
            <a:endParaRPr i="1" sz="1200">
              <a:solidFill>
                <a:srgbClr val="271A38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271A38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l'indicateur "Taux de chômage, total (% de la population active totale)".</a:t>
            </a:r>
            <a:endParaRPr/>
          </a:p>
        </p:txBody>
      </p:sp>
      <p:sp>
        <p:nvSpPr>
          <p:cNvPr id="330" name="Google Shape;330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75" y="1376850"/>
            <a:ext cx="8556099" cy="33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